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14"/>
  </p:notesMasterIdLst>
  <p:sldIdLst>
    <p:sldId id="272" r:id="rId2"/>
    <p:sldId id="256" r:id="rId3"/>
    <p:sldId id="258" r:id="rId4"/>
    <p:sldId id="265" r:id="rId5"/>
    <p:sldId id="273" r:id="rId6"/>
    <p:sldId id="267" r:id="rId7"/>
    <p:sldId id="268" r:id="rId8"/>
    <p:sldId id="269" r:id="rId9"/>
    <p:sldId id="264" r:id="rId10"/>
    <p:sldId id="257" r:id="rId11"/>
    <p:sldId id="260" r:id="rId12"/>
    <p:sldId id="270"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snapToGrid="0">
      <p:cViewPr varScale="1">
        <p:scale>
          <a:sx n="62" d="100"/>
          <a:sy n="62" d="100"/>
        </p:scale>
        <p:origin x="258" y="78"/>
      </p:cViewPr>
      <p:guideLst>
        <p:guide orient="horz" pos="2160"/>
        <p:guide pos="3840"/>
      </p:guideLst>
    </p:cSldViewPr>
  </p:slideViewPr>
  <p:outlineViewPr>
    <p:cViewPr>
      <p:scale>
        <a:sx n="33" d="100"/>
        <a:sy n="33" d="100"/>
      </p:scale>
      <p:origin x="48" y="43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1920E1-539D-48B4-B737-A453338FCE30}" type="datetimeFigureOut">
              <a:rPr lang="de-DE"/>
              <a:t>22.09.2016</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1FC880-DDA5-4B98-B7B1-B13C53E5FB74}" type="slidenum">
              <a:rPr lang="de-DE"/>
              <a:t>‹nr.›</a:t>
            </a:fld>
            <a:endParaRPr lang="nl-NL"/>
          </a:p>
        </p:txBody>
      </p:sp>
    </p:spTree>
    <p:extLst>
      <p:ext uri="{BB962C8B-B14F-4D97-AF65-F5344CB8AC3E}">
        <p14:creationId xmlns:p14="http://schemas.microsoft.com/office/powerpoint/2010/main" val="141375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zorgvoorbeter.nl/ouderenzorg/onderwijs-probleemgedrag.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1</a:t>
            </a:fld>
            <a:endParaRPr lang="nl-NL"/>
          </a:p>
        </p:txBody>
      </p:sp>
    </p:spTree>
    <p:extLst>
      <p:ext uri="{BB962C8B-B14F-4D97-AF65-F5344CB8AC3E}">
        <p14:creationId xmlns:p14="http://schemas.microsoft.com/office/powerpoint/2010/main" val="3683207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Herhaling theorie maar nu met doel toepassen</a:t>
            </a:r>
            <a:r>
              <a:rPr lang="nl-NL" baseline="0" dirty="0"/>
              <a:t> </a:t>
            </a:r>
          </a:p>
          <a:p>
            <a:r>
              <a:rPr lang="nl-NL" baseline="0" dirty="0"/>
              <a:t>Wie heeft sinds vorige week nog nagedacht over nut van </a:t>
            </a:r>
            <a:r>
              <a:rPr lang="nl-NL" baseline="0" dirty="0" err="1"/>
              <a:t>Leary</a:t>
            </a:r>
            <a:r>
              <a:rPr lang="nl-NL" baseline="0" dirty="0"/>
              <a:t>/ herkende patronen </a:t>
            </a:r>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2</a:t>
            </a:fld>
            <a:endParaRPr lang="nl-NL"/>
          </a:p>
        </p:txBody>
      </p:sp>
    </p:spTree>
    <p:extLst>
      <p:ext uri="{BB962C8B-B14F-4D97-AF65-F5344CB8AC3E}">
        <p14:creationId xmlns:p14="http://schemas.microsoft.com/office/powerpoint/2010/main" val="236704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3</a:t>
            </a:fld>
            <a:endParaRPr lang="nl-NL"/>
          </a:p>
        </p:txBody>
      </p:sp>
    </p:spTree>
    <p:extLst>
      <p:ext uri="{BB962C8B-B14F-4D97-AF65-F5344CB8AC3E}">
        <p14:creationId xmlns:p14="http://schemas.microsoft.com/office/powerpoint/2010/main" val="287255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4</a:t>
            </a:fld>
            <a:endParaRPr lang="nl-NL"/>
          </a:p>
        </p:txBody>
      </p:sp>
    </p:spTree>
    <p:extLst>
      <p:ext uri="{BB962C8B-B14F-4D97-AF65-F5344CB8AC3E}">
        <p14:creationId xmlns:p14="http://schemas.microsoft.com/office/powerpoint/2010/main" val="228722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9</a:t>
            </a:fld>
            <a:endParaRPr lang="nl-NL"/>
          </a:p>
        </p:txBody>
      </p:sp>
    </p:spTree>
    <p:extLst>
      <p:ext uri="{BB962C8B-B14F-4D97-AF65-F5344CB8AC3E}">
        <p14:creationId xmlns:p14="http://schemas.microsoft.com/office/powerpoint/2010/main" val="2948126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10</a:t>
            </a:fld>
            <a:endParaRPr lang="nl-NL"/>
          </a:p>
        </p:txBody>
      </p:sp>
    </p:spTree>
    <p:extLst>
      <p:ext uri="{BB962C8B-B14F-4D97-AF65-F5344CB8AC3E}">
        <p14:creationId xmlns:p14="http://schemas.microsoft.com/office/powerpoint/2010/main" val="14180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11</a:t>
            </a:fld>
            <a:endParaRPr lang="nl-NL"/>
          </a:p>
        </p:txBody>
      </p:sp>
    </p:spTree>
    <p:extLst>
      <p:ext uri="{BB962C8B-B14F-4D97-AF65-F5344CB8AC3E}">
        <p14:creationId xmlns:p14="http://schemas.microsoft.com/office/powerpoint/2010/main" val="422405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hlinkClick r:id="rId3"/>
              </a:rPr>
              <a:t>http://www.zorgvoorbeter.nl/ouderenzorg/onderwijs-probleemgedrag.html</a:t>
            </a:r>
            <a:endParaRPr lang="nl-NL" dirty="0"/>
          </a:p>
          <a:p>
            <a:endParaRPr lang="nl-NL" dirty="0"/>
          </a:p>
          <a:p>
            <a:r>
              <a:rPr lang="nl-NL" dirty="0"/>
              <a:t>Website zorg voor beter noteren in schriftje </a:t>
            </a:r>
            <a:r>
              <a:rPr lang="nl-NL"/>
              <a:t>‘ handig voor later’ </a:t>
            </a:r>
            <a:endParaRPr lang="nl-NL" dirty="0"/>
          </a:p>
        </p:txBody>
      </p:sp>
      <p:sp>
        <p:nvSpPr>
          <p:cNvPr id="4" name="Tijdelijke aanduiding voor dianummer 3"/>
          <p:cNvSpPr>
            <a:spLocks noGrp="1"/>
          </p:cNvSpPr>
          <p:nvPr>
            <p:ph type="sldNum" sz="quarter" idx="10"/>
          </p:nvPr>
        </p:nvSpPr>
        <p:spPr/>
        <p:txBody>
          <a:bodyPr/>
          <a:lstStyle/>
          <a:p>
            <a:fld id="{6B1FC880-DDA5-4B98-B7B1-B13C53E5FB74}" type="slidenum">
              <a:rPr lang="de-DE" smtClean="0"/>
              <a:t>12</a:t>
            </a:fld>
            <a:endParaRPr lang="nl-NL"/>
          </a:p>
        </p:txBody>
      </p:sp>
    </p:spTree>
    <p:extLst>
      <p:ext uri="{BB962C8B-B14F-4D97-AF65-F5344CB8AC3E}">
        <p14:creationId xmlns:p14="http://schemas.microsoft.com/office/powerpoint/2010/main" val="256171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dirty="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37997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dirty="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Tekststijl van het model bewerken</a:t>
            </a:r>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38468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dirty="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dirty="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Tekststijl van het model bewerken</a:t>
            </a:r>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82928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dirty="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Tekststijl van het model bewerken</a:t>
            </a:r>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86247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dirty="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dirty="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Tekststijl van het model bewerken</a:t>
            </a:r>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2600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dirty="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dirty="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Tekststijl van het model bewerken</a:t>
            </a:r>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767512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68865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dirty="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28798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dirty="0"/>
              <a:t>Klik om de stijl te bewerken</a:t>
            </a:r>
            <a:endParaRPr lang="en-US" dirty="0"/>
          </a:p>
        </p:txBody>
      </p:sp>
      <p:sp>
        <p:nvSpPr>
          <p:cNvPr id="3" name="Content Placeholder 2"/>
          <p:cNvSpPr>
            <a:spLocks noGrp="1"/>
          </p:cNvSpPr>
          <p:nvPr>
            <p:ph idx="1"/>
          </p:nvPr>
        </p:nvSpPr>
        <p:spPr/>
        <p:txBody>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732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dirty="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Tekststijl van het model bewerken</a:t>
            </a:r>
          </a:p>
        </p:txBody>
      </p:sp>
      <p:sp>
        <p:nvSpPr>
          <p:cNvPr id="4" name="Date Placeholder 3"/>
          <p:cNvSpPr>
            <a:spLocks noGrp="1"/>
          </p:cNvSpPr>
          <p:nvPr>
            <p:ph type="dt" sz="half" idx="10"/>
          </p:nvPr>
        </p:nvSpPr>
        <p:spPr/>
        <p:txBody>
          <a:bodyPr/>
          <a:lstStyle/>
          <a:p>
            <a:fld id="{CA953BDC-9EAE-49FE-9892-958C9F845175}" type="datetimeFigureOut">
              <a:rPr lang="de-DE" smtClean="0"/>
              <a:t>22.09.2016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30478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Date Placeholder 4"/>
          <p:cNvSpPr>
            <a:spLocks noGrp="1"/>
          </p:cNvSpPr>
          <p:nvPr>
            <p:ph type="dt" sz="half" idx="10"/>
          </p:nvPr>
        </p:nvSpPr>
        <p:spPr/>
        <p:txBody>
          <a:bodyPr/>
          <a:lstStyle/>
          <a:p>
            <a:fld id="{CA953BDC-9EAE-49FE-9892-958C9F845175}" type="datetimeFigureOut">
              <a:rPr lang="de-DE" smtClean="0"/>
              <a:t>22.09.2016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52542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dirty="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7" name="Date Placeholder 6"/>
          <p:cNvSpPr>
            <a:spLocks noGrp="1"/>
          </p:cNvSpPr>
          <p:nvPr>
            <p:ph type="dt" sz="half" idx="10"/>
          </p:nvPr>
        </p:nvSpPr>
        <p:spPr/>
        <p:txBody>
          <a:bodyPr/>
          <a:lstStyle/>
          <a:p>
            <a:fld id="{CA953BDC-9EAE-49FE-9892-958C9F845175}" type="datetimeFigureOut">
              <a:rPr lang="de-DE" smtClean="0"/>
              <a:t>22.09.2016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0062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dirty="0"/>
              <a:t>Klik om de stijl te bewerken</a:t>
            </a:r>
            <a:endParaRPr lang="en-US" dirty="0"/>
          </a:p>
        </p:txBody>
      </p:sp>
      <p:sp>
        <p:nvSpPr>
          <p:cNvPr id="3" name="Date Placeholder 2"/>
          <p:cNvSpPr>
            <a:spLocks noGrp="1"/>
          </p:cNvSpPr>
          <p:nvPr>
            <p:ph type="dt" sz="half" idx="10"/>
          </p:nvPr>
        </p:nvSpPr>
        <p:spPr/>
        <p:txBody>
          <a:bodyPr/>
          <a:lstStyle/>
          <a:p>
            <a:fld id="{CA953BDC-9EAE-49FE-9892-958C9F845175}" type="datetimeFigureOut">
              <a:rPr lang="de-DE" smtClean="0"/>
              <a:t>22.09.2016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5529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53BDC-9EAE-49FE-9892-958C9F845175}" type="datetimeFigureOut">
              <a:rPr lang="de-DE" smtClean="0"/>
              <a:t>22.09.2016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8142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dirty="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dirty="0"/>
              <a:t>Tekststijl van het model bewerken</a:t>
            </a:r>
          </a:p>
        </p:txBody>
      </p:sp>
      <p:sp>
        <p:nvSpPr>
          <p:cNvPr id="5" name="Date Placeholder 4"/>
          <p:cNvSpPr>
            <a:spLocks noGrp="1"/>
          </p:cNvSpPr>
          <p:nvPr>
            <p:ph type="dt" sz="half" idx="10"/>
          </p:nvPr>
        </p:nvSpPr>
        <p:spPr/>
        <p:txBody>
          <a:bodyPr/>
          <a:lstStyle/>
          <a:p>
            <a:fld id="{CA953BDC-9EAE-49FE-9892-958C9F845175}" type="datetimeFigureOut">
              <a:rPr lang="de-DE" smtClean="0"/>
              <a:t>22.09.2016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756408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dirty="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Tekststijl van het model bewerken</a:t>
            </a:r>
          </a:p>
        </p:txBody>
      </p:sp>
      <p:sp>
        <p:nvSpPr>
          <p:cNvPr id="5" name="Date Placeholder 4"/>
          <p:cNvSpPr>
            <a:spLocks noGrp="1"/>
          </p:cNvSpPr>
          <p:nvPr>
            <p:ph type="dt" sz="half" idx="10"/>
          </p:nvPr>
        </p:nvSpPr>
        <p:spPr/>
        <p:txBody>
          <a:bodyPr/>
          <a:lstStyle/>
          <a:p>
            <a:fld id="{CA953BDC-9EAE-49FE-9892-958C9F845175}" type="datetimeFigureOut">
              <a:rPr lang="de-DE" smtClean="0"/>
              <a:t>22.09.2016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9891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dirty="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953BDC-9EAE-49FE-9892-958C9F845175}" type="datetimeFigureOut">
              <a:rPr lang="de-DE" smtClean="0"/>
              <a:t>22.09.2016</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3469087223"/>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ken.wikiwijs.nl/80977/2016_VZ_IG_BOL_fts_laatste_jaars#!page-214474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zorgvoorbeter.nl/ouderenzorg/onderwijs-probleemgedrag.html"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7067" y="1223494"/>
            <a:ext cx="7766936" cy="1442433"/>
          </a:xfrm>
        </p:spPr>
        <p:txBody>
          <a:bodyPr/>
          <a:lstStyle/>
          <a:p>
            <a:pPr algn="ctr"/>
            <a:r>
              <a:rPr lang="nl-NL" sz="2800" dirty="0"/>
              <a:t>Zorgvragers met probleemgedrag </a:t>
            </a:r>
            <a:br>
              <a:rPr lang="nl-NL" sz="3600" dirty="0"/>
            </a:br>
            <a:endParaRPr lang="nl-NL" sz="3600" dirty="0"/>
          </a:p>
        </p:txBody>
      </p:sp>
      <p:sp>
        <p:nvSpPr>
          <p:cNvPr id="3" name="Ondertitel 2"/>
          <p:cNvSpPr>
            <a:spLocks noGrp="1"/>
          </p:cNvSpPr>
          <p:nvPr>
            <p:ph type="subTitle" idx="1"/>
          </p:nvPr>
        </p:nvSpPr>
        <p:spPr>
          <a:xfrm>
            <a:off x="1519945" y="3065172"/>
            <a:ext cx="8229361" cy="3013656"/>
          </a:xfrm>
        </p:spPr>
        <p:txBody>
          <a:bodyPr>
            <a:normAutofit/>
          </a:bodyPr>
          <a:lstStyle/>
          <a:p>
            <a:pPr algn="ctr"/>
            <a:r>
              <a:rPr lang="nl-NL" sz="2800" dirty="0">
                <a:solidFill>
                  <a:schemeClr val="bg2">
                    <a:lumMod val="50000"/>
                  </a:schemeClr>
                </a:solidFill>
                <a:hlinkClick r:id="rId3"/>
              </a:rPr>
              <a:t>Onderwerpen vandaag? </a:t>
            </a:r>
            <a:endParaRPr lang="nl-NL" sz="2800" dirty="0">
              <a:solidFill>
                <a:schemeClr val="bg2">
                  <a:lumMod val="50000"/>
                </a:schemeClr>
              </a:solidFill>
            </a:endParaRPr>
          </a:p>
        </p:txBody>
      </p:sp>
    </p:spTree>
    <p:extLst>
      <p:ext uri="{BB962C8B-B14F-4D97-AF65-F5344CB8AC3E}">
        <p14:creationId xmlns:p14="http://schemas.microsoft.com/office/powerpoint/2010/main" val="173361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probleemgedrag?</a:t>
            </a:r>
          </a:p>
        </p:txBody>
      </p:sp>
      <p:sp>
        <p:nvSpPr>
          <p:cNvPr id="3" name="Tijdelijke aanduiding voor inhoud 2"/>
          <p:cNvSpPr>
            <a:spLocks noGrp="1"/>
          </p:cNvSpPr>
          <p:nvPr>
            <p:ph idx="1"/>
          </p:nvPr>
        </p:nvSpPr>
        <p:spPr>
          <a:xfrm>
            <a:off x="677334" y="1764632"/>
            <a:ext cx="8596668" cy="4844715"/>
          </a:xfrm>
        </p:spPr>
        <p:txBody>
          <a:bodyPr>
            <a:normAutofit fontScale="62500" lnSpcReduction="20000"/>
          </a:bodyPr>
          <a:lstStyle/>
          <a:p>
            <a:r>
              <a:rPr lang="nl-NL" sz="3400" dirty="0"/>
              <a:t>Groepsopdracht:</a:t>
            </a:r>
          </a:p>
          <a:p>
            <a:r>
              <a:rPr lang="nl-NL" sz="3400" dirty="0"/>
              <a:t>Inventariseer wat jullie verstaan onder probleemgedrag in de praktijk, en maak hier een </a:t>
            </a:r>
            <a:r>
              <a:rPr lang="nl-NL" sz="3400" dirty="0" err="1"/>
              <a:t>mindmap</a:t>
            </a:r>
            <a:r>
              <a:rPr lang="nl-NL" sz="3400" dirty="0"/>
              <a:t> van.</a:t>
            </a:r>
          </a:p>
          <a:p>
            <a:r>
              <a:rPr lang="nl-NL" sz="3400" dirty="0"/>
              <a:t>Bestudeer de reader Grip op probleemgedrag, deze staat op </a:t>
            </a:r>
            <a:r>
              <a:rPr lang="nl-NL" sz="3400" dirty="0" err="1"/>
              <a:t>Nelo</a:t>
            </a:r>
            <a:r>
              <a:rPr lang="nl-NL" sz="3400" dirty="0"/>
              <a:t>(onder readers/opleidingsinfo) Beschrijf de belangrijkste punten die jullie hier uithalen.</a:t>
            </a:r>
          </a:p>
          <a:p>
            <a:r>
              <a:rPr lang="nl-NL" sz="3400" dirty="0"/>
              <a:t>Leg in jullie groepje uit wat de ABC methode is en neem een casus uit de praktijk om de methode uit te werken.</a:t>
            </a:r>
          </a:p>
          <a:p>
            <a:r>
              <a:rPr lang="nl-NL" sz="3400" dirty="0"/>
              <a:t>Voeg ook aantekeningen rollenspel casus mevr. De Jong toe.</a:t>
            </a:r>
          </a:p>
          <a:p>
            <a:r>
              <a:rPr lang="nl-NL" sz="3400" dirty="0"/>
              <a:t>Lever het verslag uiterlijk de eerstvolgende les in zodat we dit gezamenlijk kunnen bespreken.</a:t>
            </a:r>
          </a:p>
          <a:p>
            <a:r>
              <a:rPr lang="nl-NL" sz="3400" dirty="0"/>
              <a:t>Lever je de opdracht in, voorzien van les, titel, klas en namen. </a:t>
            </a:r>
          </a:p>
          <a:p>
            <a:pPr marL="0" indent="0">
              <a:buNone/>
            </a:pPr>
            <a:r>
              <a:rPr lang="nl-NL" dirty="0"/>
              <a:t> </a:t>
            </a:r>
          </a:p>
        </p:txBody>
      </p:sp>
    </p:spTree>
    <p:extLst>
      <p:ext uri="{BB962C8B-B14F-4D97-AF65-F5344CB8AC3E}">
        <p14:creationId xmlns:p14="http://schemas.microsoft.com/office/powerpoint/2010/main" val="269376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077532"/>
          </a:xfrm>
        </p:spPr>
        <p:txBody>
          <a:bodyPr>
            <a:normAutofit fontScale="90000"/>
          </a:bodyPr>
          <a:lstStyle/>
          <a:p>
            <a:r>
              <a:rPr lang="nl-NL" b="1" dirty="0"/>
              <a:t>Probleemgedrag in een ABC schema</a:t>
            </a:r>
            <a:br>
              <a:rPr lang="nl-NL" b="1" dirty="0"/>
            </a:br>
            <a:endParaRPr lang="nl-NL" b="1" dirty="0"/>
          </a:p>
        </p:txBody>
      </p:sp>
      <p:sp>
        <p:nvSpPr>
          <p:cNvPr id="3" name="Tijdelijke aanduiding voor inhoud 2"/>
          <p:cNvSpPr>
            <a:spLocks noGrp="1"/>
          </p:cNvSpPr>
          <p:nvPr>
            <p:ph idx="1"/>
          </p:nvPr>
        </p:nvSpPr>
        <p:spPr>
          <a:xfrm>
            <a:off x="574303" y="1722708"/>
            <a:ext cx="8596668" cy="3880773"/>
          </a:xfrm>
        </p:spPr>
        <p:txBody>
          <a:bodyPr/>
          <a:lstStyle/>
          <a:p>
            <a:r>
              <a:rPr lang="nl-NL" b="1" dirty="0"/>
              <a:t>de A staat voor antecedenten, ofwel de aanleiding van het gedrag</a:t>
            </a:r>
          </a:p>
          <a:p>
            <a:r>
              <a:rPr lang="nl-NL" b="1" dirty="0"/>
              <a:t>De B staat voor behaviour, d.w.z. het gedrag dat  verandert moet worden</a:t>
            </a:r>
          </a:p>
          <a:p>
            <a:r>
              <a:rPr lang="nl-NL" b="1" dirty="0"/>
              <a:t>C staat voor consequenties, de gevolgen van het gedrag</a:t>
            </a:r>
          </a:p>
          <a:p>
            <a:r>
              <a:rPr lang="nl-NL" dirty="0"/>
              <a:t>Dor het ABC schema te gebruiken kun je inzicht krijgen in het probleemgedrag</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341039669"/>
              </p:ext>
            </p:extLst>
          </p:nvPr>
        </p:nvGraphicFramePr>
        <p:xfrm>
          <a:off x="756993" y="3785436"/>
          <a:ext cx="8128000" cy="2596046"/>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2225206">
                <a:tc>
                  <a:txBody>
                    <a:bodyPr/>
                    <a:lstStyle/>
                    <a:p>
                      <a:r>
                        <a:rPr lang="nl-NL" dirty="0"/>
                        <a:t>Datum en tijd</a:t>
                      </a:r>
                    </a:p>
                  </a:txBody>
                  <a:tcPr/>
                </a:tc>
                <a:tc>
                  <a:txBody>
                    <a:bodyPr/>
                    <a:lstStyle/>
                    <a:p>
                      <a:r>
                        <a:rPr lang="nl-NL" dirty="0"/>
                        <a:t>A </a:t>
                      </a:r>
                      <a:r>
                        <a:rPr lang="nl-NL" dirty="0" err="1"/>
                        <a:t>nteceden</a:t>
                      </a:r>
                      <a:r>
                        <a:rPr lang="nl-NL" dirty="0"/>
                        <a:t>-</a:t>
                      </a:r>
                    </a:p>
                    <a:p>
                      <a:r>
                        <a:rPr lang="nl-NL" dirty="0"/>
                        <a:t>ten </a:t>
                      </a:r>
                    </a:p>
                    <a:p>
                      <a:r>
                        <a:rPr lang="nl-NL" dirty="0"/>
                        <a:t>Wat ging</a:t>
                      </a:r>
                      <a:r>
                        <a:rPr lang="nl-NL" baseline="0" dirty="0"/>
                        <a:t> eraan vooraf</a:t>
                      </a:r>
                      <a:endParaRPr lang="nl-NL" dirty="0"/>
                    </a:p>
                  </a:txBody>
                  <a:tcPr/>
                </a:tc>
                <a:tc>
                  <a:txBody>
                    <a:bodyPr/>
                    <a:lstStyle/>
                    <a:p>
                      <a:r>
                        <a:rPr lang="nl-NL" dirty="0"/>
                        <a:t>B </a:t>
                      </a:r>
                      <a:r>
                        <a:rPr lang="nl-NL" dirty="0" err="1"/>
                        <a:t>ehaviour</a:t>
                      </a:r>
                      <a:endParaRPr lang="nl-NL" dirty="0"/>
                    </a:p>
                    <a:p>
                      <a:r>
                        <a:rPr lang="nl-NL" dirty="0"/>
                        <a:t>Het </a:t>
                      </a:r>
                      <a:r>
                        <a:rPr lang="nl-NL" dirty="0" err="1"/>
                        <a:t>probleem-gedrag</a:t>
                      </a:r>
                      <a:endParaRPr lang="nl-NL" dirty="0"/>
                    </a:p>
                  </a:txBody>
                  <a:tcPr/>
                </a:tc>
                <a:tc>
                  <a:txBody>
                    <a:bodyPr/>
                    <a:lstStyle/>
                    <a:p>
                      <a:r>
                        <a:rPr lang="nl-NL" dirty="0" err="1"/>
                        <a:t>Consequen-ties</a:t>
                      </a:r>
                      <a:endParaRPr lang="nl-NL" dirty="0"/>
                    </a:p>
                    <a:p>
                      <a:r>
                        <a:rPr lang="nl-NL" dirty="0"/>
                        <a:t>De gevolgen van het </a:t>
                      </a:r>
                      <a:r>
                        <a:rPr lang="nl-NL" dirty="0" err="1"/>
                        <a:t>probleem-gedrag</a:t>
                      </a:r>
                      <a:r>
                        <a:rPr lang="nl-NL" dirty="0"/>
                        <a:t>?</a:t>
                      </a:r>
                    </a:p>
                  </a:txBody>
                  <a:tcPr/>
                </a:tc>
                <a:tc>
                  <a:txBody>
                    <a:bodyPr/>
                    <a:lstStyle/>
                    <a:p>
                      <a:r>
                        <a:rPr lang="nl-NL" dirty="0"/>
                        <a:t>Verder </a:t>
                      </a:r>
                      <a:r>
                        <a:rPr lang="nl-NL" dirty="0" err="1"/>
                        <a:t>aantekenin-gen</a:t>
                      </a:r>
                      <a:r>
                        <a:rPr lang="nl-NL" dirty="0"/>
                        <a:t>?</a:t>
                      </a:r>
                    </a:p>
                  </a:txBody>
                  <a:tcPr/>
                </a:tc>
                <a:extLst>
                  <a:ext uri="{0D108BD9-81ED-4DB2-BD59-A6C34878D82A}">
                    <a16:rowId xmlns:a16="http://schemas.microsoft.com/office/drawing/2014/main" val="10000"/>
                  </a:ext>
                </a:extLst>
              </a:tr>
              <a:tr h="370840">
                <a:tc>
                  <a:txBody>
                    <a:bodyPr/>
                    <a:lstStyle/>
                    <a:p>
                      <a:endParaRPr lang="nl-NL" dirty="0"/>
                    </a:p>
                  </a:txBody>
                  <a:tcPr/>
                </a:tc>
                <a:tc>
                  <a:txBody>
                    <a:bodyPr/>
                    <a:lstStyle/>
                    <a:p>
                      <a:endParaRPr lang="nl-NL"/>
                    </a:p>
                  </a:txBody>
                  <a:tcPr/>
                </a:tc>
                <a:tc>
                  <a:txBody>
                    <a:bodyPr/>
                    <a:lstStyle/>
                    <a:p>
                      <a:endParaRPr lang="nl-NL"/>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85321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1411" y="609601"/>
            <a:ext cx="7470896" cy="1141708"/>
          </a:xfrm>
        </p:spPr>
        <p:txBody>
          <a:bodyPr/>
          <a:lstStyle/>
          <a:p>
            <a:r>
              <a:rPr lang="nl-NL" dirty="0">
                <a:hlinkClick r:id="rId3"/>
              </a:rPr>
              <a:t>Aanpak van de Oleander </a:t>
            </a:r>
            <a:endParaRPr lang="nl-NL" dirty="0"/>
          </a:p>
        </p:txBody>
      </p:sp>
      <p:sp>
        <p:nvSpPr>
          <p:cNvPr id="3" name="Tijdelijke aanduiding voor tekst 2"/>
          <p:cNvSpPr>
            <a:spLocks noGrp="1"/>
          </p:cNvSpPr>
          <p:nvPr>
            <p:ph type="body" idx="1"/>
          </p:nvPr>
        </p:nvSpPr>
        <p:spPr/>
        <p:txBody>
          <a:bodyPr>
            <a:normAutofit/>
          </a:bodyPr>
          <a:lstStyle/>
          <a:p>
            <a:endParaRPr lang="nl-NL" sz="2400" dirty="0">
              <a:solidFill>
                <a:srgbClr val="00B050"/>
              </a:solidFill>
            </a:endParaRPr>
          </a:p>
        </p:txBody>
      </p:sp>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1425" y="2169764"/>
            <a:ext cx="7728487" cy="4347274"/>
          </a:xfrm>
          <a:prstGeom prst="rect">
            <a:avLst/>
          </a:prstGeom>
        </p:spPr>
      </p:pic>
    </p:spTree>
    <p:extLst>
      <p:ext uri="{BB962C8B-B14F-4D97-AF65-F5344CB8AC3E}">
        <p14:creationId xmlns:p14="http://schemas.microsoft.com/office/powerpoint/2010/main" val="276792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7067" y="1223494"/>
            <a:ext cx="7766936" cy="1442433"/>
          </a:xfrm>
        </p:spPr>
        <p:txBody>
          <a:bodyPr/>
          <a:lstStyle/>
          <a:p>
            <a:pPr algn="ctr"/>
            <a:r>
              <a:rPr lang="nl-NL" sz="2800" dirty="0"/>
              <a:t>Zorgvragers met probleemgedrag </a:t>
            </a:r>
            <a:br>
              <a:rPr lang="nl-NL" sz="3600" dirty="0"/>
            </a:br>
            <a:endParaRPr lang="nl-NL" sz="3600" dirty="0"/>
          </a:p>
        </p:txBody>
      </p:sp>
      <p:sp>
        <p:nvSpPr>
          <p:cNvPr id="3" name="Ondertitel 2"/>
          <p:cNvSpPr>
            <a:spLocks noGrp="1"/>
          </p:cNvSpPr>
          <p:nvPr>
            <p:ph type="subTitle" idx="1"/>
          </p:nvPr>
        </p:nvSpPr>
        <p:spPr>
          <a:xfrm>
            <a:off x="1519945" y="3065172"/>
            <a:ext cx="8229361" cy="3013656"/>
          </a:xfrm>
        </p:spPr>
        <p:txBody>
          <a:bodyPr>
            <a:normAutofit fontScale="40000" lnSpcReduction="20000"/>
          </a:bodyPr>
          <a:lstStyle/>
          <a:p>
            <a:pPr algn="ctr"/>
            <a:r>
              <a:rPr lang="nl-NL" sz="8000" dirty="0"/>
              <a:t>Gedragsproblemen in het algemeen</a:t>
            </a:r>
          </a:p>
          <a:p>
            <a:pPr algn="ctr"/>
            <a:r>
              <a:rPr lang="nl-NL" sz="8000" dirty="0"/>
              <a:t>Oorzaken van gedragsproblemen</a:t>
            </a:r>
          </a:p>
          <a:p>
            <a:pPr algn="ctr"/>
            <a:r>
              <a:rPr lang="nl-NL" sz="8000" dirty="0"/>
              <a:t>Gedragsproblemen bij mensen met een verstandelijke beperking/cognitieve stoornis</a:t>
            </a:r>
          </a:p>
          <a:p>
            <a:pPr algn="ctr"/>
            <a:r>
              <a:rPr lang="nl-NL" sz="8000" dirty="0"/>
              <a:t>Omgaan met gedragsproblemen</a:t>
            </a:r>
          </a:p>
          <a:p>
            <a:pPr algn="ctr"/>
            <a:endParaRPr lang="nl-NL" dirty="0"/>
          </a:p>
        </p:txBody>
      </p:sp>
    </p:spTree>
    <p:extLst>
      <p:ext uri="{BB962C8B-B14F-4D97-AF65-F5344CB8AC3E}">
        <p14:creationId xmlns:p14="http://schemas.microsoft.com/office/powerpoint/2010/main" val="222649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Oefenen met de Roos van </a:t>
            </a:r>
            <a:r>
              <a:rPr lang="nl-NL" dirty="0" err="1"/>
              <a:t>Leary</a:t>
            </a:r>
            <a:br>
              <a:rPr lang="nl-NL" dirty="0"/>
            </a:br>
            <a:r>
              <a:rPr lang="nl-NL" dirty="0"/>
              <a:t>Casus mevr. De Jong</a:t>
            </a:r>
          </a:p>
        </p:txBody>
      </p:sp>
      <p:sp>
        <p:nvSpPr>
          <p:cNvPr id="3" name="Tijdelijke aanduiding voor inhoud 2"/>
          <p:cNvSpPr>
            <a:spLocks noGrp="1"/>
          </p:cNvSpPr>
          <p:nvPr>
            <p:ph idx="1"/>
          </p:nvPr>
        </p:nvSpPr>
        <p:spPr/>
        <p:txBody>
          <a:bodyPr>
            <a:normAutofit fontScale="92500"/>
          </a:bodyPr>
          <a:lstStyle/>
          <a:p>
            <a:pPr marL="0" indent="0">
              <a:buNone/>
            </a:pPr>
            <a:r>
              <a:rPr lang="nl-NL" dirty="0"/>
              <a:t>Casus: Mevr. De jong woont in woonzorgcentrum het Buitenhof. Zij heeft last van pijnlijke knieën door artritus. Sinds de dood van haar man beleeft ze weinig levensvreugde. Zij verbitterd geraakt. Zij heeft de neiging zich terug te trekken in plaats van aan te geven wat zij nodig heeft.</a:t>
            </a:r>
          </a:p>
          <a:p>
            <a:pPr marL="0" indent="0">
              <a:buNone/>
            </a:pPr>
            <a:r>
              <a:rPr lang="nl-NL" dirty="0"/>
              <a:t>Vanmorgen kom je haar begeleiden bij de adl.</a:t>
            </a:r>
          </a:p>
          <a:p>
            <a:pPr marL="0" indent="0">
              <a:buNone/>
            </a:pPr>
            <a:r>
              <a:rPr lang="nl-NL" dirty="0"/>
              <a:t>Mevr. Is humeurig en beklaagt zich dat het eten niet lekker was en dat niemand tijd heeft voor haar.</a:t>
            </a:r>
          </a:p>
          <a:p>
            <a:pPr marL="0" indent="0">
              <a:buNone/>
            </a:pPr>
            <a:r>
              <a:rPr lang="nl-NL" b="1" i="1" dirty="0">
                <a:solidFill>
                  <a:srgbClr val="00B0F0"/>
                </a:solidFill>
              </a:rPr>
              <a:t>Opdracht:</a:t>
            </a:r>
            <a:r>
              <a:rPr lang="nl-NL" b="1" i="1" dirty="0">
                <a:solidFill>
                  <a:srgbClr val="FF0000"/>
                </a:solidFill>
              </a:rPr>
              <a:t> </a:t>
            </a:r>
            <a:r>
              <a:rPr lang="nl-NL" dirty="0"/>
              <a:t>Vorm een groepje van vier. Verdeel de rollen van zorgvrager, verzorgende en observatoren.</a:t>
            </a:r>
          </a:p>
          <a:p>
            <a:pPr marL="0" indent="0">
              <a:buNone/>
            </a:pPr>
            <a:r>
              <a:rPr lang="nl-NL" dirty="0"/>
              <a:t>Voer het rollenspel uit. Doe dit vier keer waarbij steeds veranderd wordt van gedrag.</a:t>
            </a:r>
          </a:p>
          <a:p>
            <a:pPr marL="0" indent="0">
              <a:buNone/>
            </a:pPr>
            <a:r>
              <a:rPr lang="nl-NL" dirty="0"/>
              <a:t>Reageer tegen boven-boven, reageer samen-boven, reageer tegen- onder, reageer samen-onder!</a:t>
            </a:r>
          </a:p>
          <a:p>
            <a:pPr>
              <a:buAutoNum type="arabicPeriod"/>
            </a:pPr>
            <a:endParaRPr lang="nl-NL" dirty="0"/>
          </a:p>
          <a:p>
            <a:pPr>
              <a:buAutoNum type="arabicPeriod"/>
            </a:pPr>
            <a:endParaRPr lang="nl-NL" dirty="0"/>
          </a:p>
        </p:txBody>
      </p:sp>
    </p:spTree>
    <p:extLst>
      <p:ext uri="{BB962C8B-B14F-4D97-AF65-F5344CB8AC3E}">
        <p14:creationId xmlns:p14="http://schemas.microsoft.com/office/powerpoint/2010/main" val="204378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 op de vorige les!</a:t>
            </a:r>
          </a:p>
        </p:txBody>
      </p:sp>
      <p:sp>
        <p:nvSpPr>
          <p:cNvPr id="3" name="Tijdelijke aanduiding voor inhoud 2"/>
          <p:cNvSpPr>
            <a:spLocks noGrp="1"/>
          </p:cNvSpPr>
          <p:nvPr>
            <p:ph idx="1"/>
          </p:nvPr>
        </p:nvSpPr>
        <p:spPr>
          <a:xfrm>
            <a:off x="677334" y="1596981"/>
            <a:ext cx="8596668" cy="4881092"/>
          </a:xfrm>
        </p:spPr>
        <p:txBody>
          <a:bodyPr>
            <a:noAutofit/>
          </a:bodyPr>
          <a:lstStyle/>
          <a:p>
            <a:r>
              <a:rPr lang="nl-NL" sz="2000" b="1" dirty="0">
                <a:solidFill>
                  <a:schemeClr val="accent2"/>
                </a:solidFill>
              </a:rPr>
              <a:t>Het nut van de Roos van </a:t>
            </a:r>
            <a:r>
              <a:rPr lang="nl-NL" sz="2000" b="1" dirty="0" err="1">
                <a:solidFill>
                  <a:schemeClr val="accent2"/>
                </a:solidFill>
              </a:rPr>
              <a:t>Leary</a:t>
            </a:r>
            <a:endParaRPr lang="nl-NL" sz="2000" dirty="0">
              <a:solidFill>
                <a:schemeClr val="accent2"/>
              </a:solidFill>
            </a:endParaRPr>
          </a:p>
          <a:p>
            <a:r>
              <a:rPr lang="nl-NL" sz="2000" dirty="0">
                <a:solidFill>
                  <a:schemeClr val="accent2"/>
                </a:solidFill>
              </a:rPr>
              <a:t>De Roos van </a:t>
            </a:r>
            <a:r>
              <a:rPr lang="nl-NL" sz="2000" dirty="0" err="1">
                <a:solidFill>
                  <a:schemeClr val="accent2"/>
                </a:solidFill>
              </a:rPr>
              <a:t>Leary</a:t>
            </a:r>
            <a:r>
              <a:rPr lang="nl-NL" sz="2000" dirty="0">
                <a:solidFill>
                  <a:schemeClr val="accent2"/>
                </a:solidFill>
              </a:rPr>
              <a:t> is een </a:t>
            </a:r>
            <a:r>
              <a:rPr lang="nl-NL" sz="2000" i="1" dirty="0">
                <a:solidFill>
                  <a:schemeClr val="accent2"/>
                </a:solidFill>
              </a:rPr>
              <a:t>hulpmiddel</a:t>
            </a:r>
            <a:r>
              <a:rPr lang="nl-NL" sz="2000" dirty="0">
                <a:solidFill>
                  <a:schemeClr val="accent2"/>
                </a:solidFill>
              </a:rPr>
              <a:t> als de communicatie moeizaam verloopt of als bepaalde gedragspatronen ingesleten zijn. </a:t>
            </a:r>
          </a:p>
          <a:p>
            <a:r>
              <a:rPr lang="nl-NL" sz="2000" dirty="0">
                <a:solidFill>
                  <a:schemeClr val="accent2"/>
                </a:solidFill>
              </a:rPr>
              <a:t>De Roos van </a:t>
            </a:r>
            <a:r>
              <a:rPr lang="nl-NL" sz="2000" dirty="0" err="1">
                <a:solidFill>
                  <a:schemeClr val="accent2"/>
                </a:solidFill>
              </a:rPr>
              <a:t>Leary</a:t>
            </a:r>
            <a:r>
              <a:rPr lang="nl-NL" sz="2000" dirty="0">
                <a:solidFill>
                  <a:schemeClr val="accent2"/>
                </a:solidFill>
              </a:rPr>
              <a:t> helpt bij het analyseren van iemands gedrag. Hierdoor kan je de ander beter begrijpen. Ook kan je inspelen op het gedrag van een ander. Het kan bijdragen aan een verbetering van de communicatie in het team.</a:t>
            </a:r>
          </a:p>
          <a:p>
            <a:endParaRPr lang="nl-NL" sz="2000" dirty="0">
              <a:solidFill>
                <a:schemeClr val="accent2"/>
              </a:solidFill>
            </a:endParaRPr>
          </a:p>
        </p:txBody>
      </p:sp>
    </p:spTree>
    <p:extLst>
      <p:ext uri="{BB962C8B-B14F-4D97-AF65-F5344CB8AC3E}">
        <p14:creationId xmlns:p14="http://schemas.microsoft.com/office/powerpoint/2010/main" val="251129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31742"/>
          </a:xfrm>
        </p:spPr>
        <p:txBody>
          <a:bodyPr/>
          <a:lstStyle/>
          <a:p>
            <a:r>
              <a:rPr lang="nl-NL" dirty="0"/>
              <a:t>Terugblik vorige les </a:t>
            </a:r>
          </a:p>
        </p:txBody>
      </p:sp>
      <p:sp>
        <p:nvSpPr>
          <p:cNvPr id="3" name="Tijdelijke aanduiding voor inhoud 2"/>
          <p:cNvSpPr>
            <a:spLocks noGrp="1"/>
          </p:cNvSpPr>
          <p:nvPr>
            <p:ph idx="1"/>
          </p:nvPr>
        </p:nvSpPr>
        <p:spPr>
          <a:xfrm>
            <a:off x="677333" y="1441342"/>
            <a:ext cx="9009107" cy="5036949"/>
          </a:xfrm>
        </p:spPr>
        <p:txBody>
          <a:bodyPr>
            <a:normAutofit fontScale="92500" lnSpcReduction="10000"/>
          </a:bodyPr>
          <a:lstStyle/>
          <a:p>
            <a:r>
              <a:rPr lang="nl-NL" b="1" dirty="0">
                <a:solidFill>
                  <a:schemeClr val="accent2"/>
                </a:solidFill>
              </a:rPr>
              <a:t>Hoe werkt de Roos van </a:t>
            </a:r>
            <a:r>
              <a:rPr lang="nl-NL" b="1" dirty="0" err="1">
                <a:solidFill>
                  <a:schemeClr val="accent2"/>
                </a:solidFill>
              </a:rPr>
              <a:t>Leary</a:t>
            </a:r>
            <a:r>
              <a:rPr lang="nl-NL" b="1" dirty="0">
                <a:solidFill>
                  <a:schemeClr val="accent2"/>
                </a:solidFill>
              </a:rPr>
              <a:t>?</a:t>
            </a:r>
            <a:endParaRPr lang="nl-NL" dirty="0">
              <a:solidFill>
                <a:schemeClr val="accent2"/>
              </a:solidFill>
            </a:endParaRPr>
          </a:p>
          <a:p>
            <a:r>
              <a:rPr lang="nl-NL" b="1" dirty="0">
                <a:solidFill>
                  <a:schemeClr val="accent2"/>
                </a:solidFill>
              </a:rPr>
              <a:t>Dominantie: </a:t>
            </a:r>
            <a:r>
              <a:rPr lang="nl-NL" dirty="0">
                <a:solidFill>
                  <a:schemeClr val="accent2"/>
                </a:solidFill>
              </a:rPr>
              <a:t>De verticale as geeft de mate van dominantie aan. </a:t>
            </a:r>
          </a:p>
          <a:p>
            <a:r>
              <a:rPr lang="nl-NL" dirty="0">
                <a:solidFill>
                  <a:schemeClr val="accent2"/>
                </a:solidFill>
              </a:rPr>
              <a:t>Volgend &gt; leidende rol </a:t>
            </a:r>
          </a:p>
          <a:p>
            <a:r>
              <a:rPr lang="nl-NL" dirty="0">
                <a:solidFill>
                  <a:schemeClr val="accent2"/>
                </a:solidFill>
              </a:rPr>
              <a:t>complementair gedrag</a:t>
            </a:r>
          </a:p>
          <a:p>
            <a:endParaRPr lang="nl-NL" b="1" dirty="0">
              <a:solidFill>
                <a:schemeClr val="accent2"/>
              </a:solidFill>
            </a:endParaRPr>
          </a:p>
          <a:p>
            <a:r>
              <a:rPr lang="nl-NL" b="1" dirty="0">
                <a:solidFill>
                  <a:schemeClr val="accent2"/>
                </a:solidFill>
              </a:rPr>
              <a:t>Relatie: </a:t>
            </a:r>
            <a:r>
              <a:rPr lang="nl-NL" dirty="0">
                <a:solidFill>
                  <a:schemeClr val="accent2"/>
                </a:solidFill>
              </a:rPr>
              <a:t>De horizontale as geeft de mate van relatie aan. </a:t>
            </a:r>
          </a:p>
          <a:p>
            <a:pPr marL="0" indent="0">
              <a:buNone/>
            </a:pPr>
            <a:r>
              <a:rPr lang="nl-NL" dirty="0">
                <a:solidFill>
                  <a:schemeClr val="accent2"/>
                </a:solidFill>
              </a:rPr>
              <a:t>	</a:t>
            </a:r>
            <a:r>
              <a:rPr lang="nl-NL" u="sng" dirty="0">
                <a:solidFill>
                  <a:schemeClr val="accent2"/>
                </a:solidFill>
              </a:rPr>
              <a:t>Rechts</a:t>
            </a:r>
            <a:r>
              <a:rPr lang="nl-NL" dirty="0">
                <a:solidFill>
                  <a:schemeClr val="accent2"/>
                </a:solidFill>
              </a:rPr>
              <a:t>: </a:t>
            </a:r>
            <a:r>
              <a:rPr lang="nl-NL" b="1" dirty="0">
                <a:solidFill>
                  <a:schemeClr val="accent2"/>
                </a:solidFill>
              </a:rPr>
              <a:t>samen, wij, relatiegericht, samenwerking,  </a:t>
            </a:r>
            <a:br>
              <a:rPr lang="nl-NL" b="1" dirty="0">
                <a:solidFill>
                  <a:schemeClr val="accent2"/>
                </a:solidFill>
              </a:rPr>
            </a:br>
            <a:r>
              <a:rPr lang="nl-NL" b="1" dirty="0">
                <a:solidFill>
                  <a:schemeClr val="accent2"/>
                </a:solidFill>
              </a:rPr>
              <a:t>       sympathie en affectie. </a:t>
            </a:r>
            <a:endParaRPr lang="nl-NL" dirty="0">
              <a:solidFill>
                <a:schemeClr val="accent2"/>
              </a:solidFill>
            </a:endParaRPr>
          </a:p>
          <a:p>
            <a:pPr marL="0" indent="0">
              <a:buNone/>
            </a:pPr>
            <a:r>
              <a:rPr lang="nl-NL" dirty="0">
                <a:solidFill>
                  <a:schemeClr val="accent2"/>
                </a:solidFill>
              </a:rPr>
              <a:t>	</a:t>
            </a:r>
            <a:r>
              <a:rPr lang="nl-NL" u="sng" dirty="0">
                <a:solidFill>
                  <a:schemeClr val="accent2"/>
                </a:solidFill>
              </a:rPr>
              <a:t>Links:</a:t>
            </a:r>
            <a:r>
              <a:rPr lang="nl-NL" dirty="0">
                <a:solidFill>
                  <a:schemeClr val="accent2"/>
                </a:solidFill>
              </a:rPr>
              <a:t> </a:t>
            </a:r>
            <a:r>
              <a:rPr lang="nl-NL" b="1" dirty="0">
                <a:solidFill>
                  <a:schemeClr val="accent2"/>
                </a:solidFill>
              </a:rPr>
              <a:t>tegen, ik, taakgericht, autonomie, antipathie en afwijzing. </a:t>
            </a:r>
            <a:r>
              <a:rPr lang="nl-NL" dirty="0">
                <a:solidFill>
                  <a:schemeClr val="accent2"/>
                </a:solidFill>
              </a:rPr>
              <a:t>De mate van   	relatie roept eenzelfde reactie op. </a:t>
            </a:r>
          </a:p>
          <a:p>
            <a:endParaRPr lang="nl-NL" dirty="0">
              <a:solidFill>
                <a:schemeClr val="accent2"/>
              </a:solidFill>
            </a:endParaRPr>
          </a:p>
          <a:p>
            <a:r>
              <a:rPr lang="nl-NL" dirty="0">
                <a:solidFill>
                  <a:schemeClr val="accent2"/>
                </a:solidFill>
              </a:rPr>
              <a:t>samen-gedrag &gt; samen-gedrag </a:t>
            </a:r>
          </a:p>
          <a:p>
            <a:r>
              <a:rPr lang="nl-NL" dirty="0">
                <a:solidFill>
                  <a:schemeClr val="accent2"/>
                </a:solidFill>
              </a:rPr>
              <a:t>tegen-gedrag &gt; tegen-gedrag: aanvallend &gt; opstandig</a:t>
            </a:r>
          </a:p>
          <a:p>
            <a:r>
              <a:rPr lang="nl-NL" dirty="0">
                <a:solidFill>
                  <a:schemeClr val="accent2"/>
                </a:solidFill>
              </a:rPr>
              <a:t>symmetrisch gedrag</a:t>
            </a:r>
            <a:r>
              <a:rPr lang="nl-NL" dirty="0"/>
              <a:t>.</a:t>
            </a:r>
          </a:p>
          <a:p>
            <a:endParaRPr lang="nl-NL" b="1" dirty="0">
              <a:solidFill>
                <a:schemeClr val="accent2"/>
              </a:solidFill>
            </a:endParaRPr>
          </a:p>
          <a:p>
            <a:endParaRPr lang="nl-NL" dirty="0"/>
          </a:p>
        </p:txBody>
      </p:sp>
    </p:spTree>
    <p:extLst>
      <p:ext uri="{BB962C8B-B14F-4D97-AF65-F5344CB8AC3E}">
        <p14:creationId xmlns:p14="http://schemas.microsoft.com/office/powerpoint/2010/main" val="107377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772732" y="360608"/>
            <a:ext cx="8809149" cy="5447645"/>
          </a:xfrm>
          <a:prstGeom prst="rect">
            <a:avLst/>
          </a:prstGeom>
        </p:spPr>
        <p:txBody>
          <a:bodyPr wrap="square">
            <a:spAutoFit/>
          </a:bodyPr>
          <a:lstStyle/>
          <a:p>
            <a:r>
              <a:rPr lang="nl-NL" b="1" dirty="0">
                <a:solidFill>
                  <a:schemeClr val="accent2"/>
                </a:solidFill>
              </a:rPr>
              <a:t>Effect 1</a:t>
            </a:r>
            <a:endParaRPr lang="nl-NL" dirty="0">
              <a:solidFill>
                <a:schemeClr val="accent2"/>
              </a:solidFill>
            </a:endParaRPr>
          </a:p>
          <a:p>
            <a:r>
              <a:rPr lang="nl-NL" sz="2400" dirty="0">
                <a:solidFill>
                  <a:schemeClr val="accent2"/>
                </a:solidFill>
              </a:rPr>
              <a:t>Als twee mensen samen in hetzelfde kwadrant zitten, houden zij hetzelfde gedrag in stand. </a:t>
            </a:r>
          </a:p>
          <a:p>
            <a:endParaRPr lang="nl-NL" sz="2400" dirty="0">
              <a:solidFill>
                <a:schemeClr val="accent2"/>
              </a:solidFill>
            </a:endParaRPr>
          </a:p>
          <a:p>
            <a:pPr lvl="0"/>
            <a:r>
              <a:rPr lang="nl-NL" sz="2400" dirty="0">
                <a:solidFill>
                  <a:schemeClr val="accent2"/>
                </a:solidFill>
              </a:rPr>
              <a:t>Allebei in het kwadrant Boven/Tegen: machtsstrijd.</a:t>
            </a:r>
          </a:p>
          <a:p>
            <a:pPr lvl="0"/>
            <a:endParaRPr lang="nl-NL" sz="2400" dirty="0">
              <a:solidFill>
                <a:schemeClr val="accent2"/>
              </a:solidFill>
            </a:endParaRPr>
          </a:p>
          <a:p>
            <a:pPr lvl="0"/>
            <a:r>
              <a:rPr lang="nl-NL" sz="2400" dirty="0">
                <a:solidFill>
                  <a:schemeClr val="accent2"/>
                </a:solidFill>
              </a:rPr>
              <a:t>Allebei in het kwadrant Boven/Samen: beiden graag eigen plan uitvoeren, maar tegelijk gewaardeerd worden.</a:t>
            </a:r>
          </a:p>
          <a:p>
            <a:pPr lvl="0"/>
            <a:endParaRPr lang="nl-NL" sz="2400" dirty="0">
              <a:solidFill>
                <a:schemeClr val="accent2"/>
              </a:solidFill>
            </a:endParaRPr>
          </a:p>
          <a:p>
            <a:pPr lvl="0"/>
            <a:r>
              <a:rPr lang="nl-NL" sz="2400" dirty="0">
                <a:solidFill>
                  <a:schemeClr val="accent2"/>
                </a:solidFill>
              </a:rPr>
              <a:t>Allebei in het kwadrant Onder/Samen: Ze komen niet veel verder, omdat initiatief ontbreekt.</a:t>
            </a:r>
          </a:p>
          <a:p>
            <a:pPr lvl="0"/>
            <a:endParaRPr lang="nl-NL" sz="2400" dirty="0">
              <a:solidFill>
                <a:schemeClr val="accent2"/>
              </a:solidFill>
            </a:endParaRPr>
          </a:p>
          <a:p>
            <a:pPr lvl="0"/>
            <a:r>
              <a:rPr lang="nl-NL" sz="2400" dirty="0">
                <a:solidFill>
                  <a:schemeClr val="accent2"/>
                </a:solidFill>
              </a:rPr>
              <a:t>Allebei in het kwadrant Onder/Tegen: Ze versterken elkaar in hun kritische blik</a:t>
            </a:r>
            <a:r>
              <a:rPr lang="nl-NL" dirty="0">
                <a:solidFill>
                  <a:schemeClr val="accent2"/>
                </a:solidFill>
              </a:rPr>
              <a:t>.</a:t>
            </a:r>
          </a:p>
          <a:p>
            <a:endParaRPr lang="nl-NL" dirty="0"/>
          </a:p>
        </p:txBody>
      </p:sp>
    </p:spTree>
    <p:extLst>
      <p:ext uri="{BB962C8B-B14F-4D97-AF65-F5344CB8AC3E}">
        <p14:creationId xmlns:p14="http://schemas.microsoft.com/office/powerpoint/2010/main" val="22429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2200" b="1" dirty="0">
                <a:solidFill>
                  <a:srgbClr val="0070C0"/>
                </a:solidFill>
              </a:rPr>
              <a:t>Effect 2</a:t>
            </a:r>
            <a:br>
              <a:rPr lang="nl-NL" sz="2200" dirty="0">
                <a:solidFill>
                  <a:srgbClr val="0070C0"/>
                </a:solidFill>
              </a:rPr>
            </a:br>
            <a:r>
              <a:rPr lang="nl-NL" sz="2200" dirty="0">
                <a:solidFill>
                  <a:srgbClr val="0070C0"/>
                </a:solidFill>
              </a:rPr>
              <a:t>Verticaal tegenovergesteld gedrag roept een complementaire reactie op. Dus als je iemands gedrag wilt versterken, moet je kiezen voor gedrag dat daar verticaal tegenover staat.</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9408" y="2009107"/>
            <a:ext cx="6014434" cy="4739424"/>
          </a:xfrm>
        </p:spPr>
      </p:pic>
    </p:spTree>
    <p:extLst>
      <p:ext uri="{BB962C8B-B14F-4D97-AF65-F5344CB8AC3E}">
        <p14:creationId xmlns:p14="http://schemas.microsoft.com/office/powerpoint/2010/main" val="104830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5969" y="892935"/>
            <a:ext cx="8596668" cy="1320800"/>
          </a:xfrm>
        </p:spPr>
        <p:txBody>
          <a:bodyPr>
            <a:normAutofit fontScale="90000"/>
          </a:bodyPr>
          <a:lstStyle/>
          <a:p>
            <a:r>
              <a:rPr lang="nl-NL" sz="2000" b="1" dirty="0">
                <a:solidFill>
                  <a:srgbClr val="002060"/>
                </a:solidFill>
              </a:rPr>
              <a:t>Effect 3</a:t>
            </a:r>
            <a:br>
              <a:rPr lang="nl-NL" sz="2000" dirty="0">
                <a:solidFill>
                  <a:srgbClr val="002060"/>
                </a:solidFill>
              </a:rPr>
            </a:br>
            <a:r>
              <a:rPr lang="nl-NL" sz="2200" dirty="0">
                <a:solidFill>
                  <a:srgbClr val="002060"/>
                </a:solidFill>
              </a:rPr>
              <a:t>Gedrag dat horizontaal naast elkaar staat, heeft een constructieve invloed. Als je iemand op een opbouwende manier wilt beïnvloeden, moet je kiezen voor gedrag dat even dominant is en aan de andere kant van de verticale lijn zit.</a:t>
            </a:r>
            <a:br>
              <a:rPr lang="nl-NL" sz="2200" dirty="0">
                <a:solidFill>
                  <a:srgbClr val="002060"/>
                </a:solidFill>
              </a:rPr>
            </a:br>
            <a:br>
              <a:rPr lang="nl-NL" sz="2000" dirty="0">
                <a:solidFill>
                  <a:srgbClr val="002060"/>
                </a:solidFill>
              </a:rPr>
            </a:br>
            <a:endParaRPr lang="nl-NL" sz="2000"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2895" y="2743201"/>
            <a:ext cx="5345750" cy="4114800"/>
          </a:xfrm>
        </p:spPr>
      </p:pic>
    </p:spTree>
    <p:extLst>
      <p:ext uri="{BB962C8B-B14F-4D97-AF65-F5344CB8AC3E}">
        <p14:creationId xmlns:p14="http://schemas.microsoft.com/office/powerpoint/2010/main" val="3851627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descr="Roos van Leary - model"/>
          <p:cNvPicPr/>
          <p:nvPr/>
        </p:nvPicPr>
        <p:blipFill>
          <a:blip r:embed="rId3">
            <a:extLst>
              <a:ext uri="{28A0092B-C50C-407E-A947-70E740481C1C}">
                <a14:useLocalDpi xmlns:a14="http://schemas.microsoft.com/office/drawing/2010/main" val="0"/>
              </a:ext>
            </a:extLst>
          </a:blip>
          <a:stretch>
            <a:fillRect/>
          </a:stretch>
        </p:blipFill>
        <p:spPr>
          <a:xfrm>
            <a:off x="656822" y="259036"/>
            <a:ext cx="7753081" cy="6598964"/>
          </a:xfrm>
          <a:prstGeom prst="rect">
            <a:avLst/>
          </a:prstGeom>
        </p:spPr>
      </p:pic>
    </p:spTree>
    <p:extLst>
      <p:ext uri="{BB962C8B-B14F-4D97-AF65-F5344CB8AC3E}">
        <p14:creationId xmlns:p14="http://schemas.microsoft.com/office/powerpoint/2010/main" val="35907854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405</TotalTime>
  <Words>597</Words>
  <Application>Microsoft Office PowerPoint</Application>
  <PresentationFormat>Breedbeeld</PresentationFormat>
  <Paragraphs>80</Paragraphs>
  <Slides>12</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Trebuchet MS</vt:lpstr>
      <vt:lpstr>Wingdings 3</vt:lpstr>
      <vt:lpstr>Facet</vt:lpstr>
      <vt:lpstr>Zorgvragers met probleemgedrag  </vt:lpstr>
      <vt:lpstr>Zorgvragers met probleemgedrag  </vt:lpstr>
      <vt:lpstr>Oefenen met de Roos van Leary Casus mevr. De Jong</vt:lpstr>
      <vt:lpstr>Terugblik op de vorige les!</vt:lpstr>
      <vt:lpstr>Terugblik vorige les </vt:lpstr>
      <vt:lpstr>PowerPoint-presentatie</vt:lpstr>
      <vt:lpstr>Effect 2 Verticaal tegenovergesteld gedrag roept een complementaire reactie op. Dus als je iemands gedrag wilt versterken, moet je kiezen voor gedrag dat daar verticaal tegenover staat.</vt:lpstr>
      <vt:lpstr>Effect 3 Gedrag dat horizontaal naast elkaar staat, heeft een constructieve invloed. Als je iemand op een opbouwende manier wilt beïnvloeden, moet je kiezen voor gedrag dat even dominant is en aan de andere kant van de verticale lijn zit.  </vt:lpstr>
      <vt:lpstr>PowerPoint-presentatie</vt:lpstr>
      <vt:lpstr>Wat is probleemgedrag?</vt:lpstr>
      <vt:lpstr>Probleemgedrag in een ABC schema </vt:lpstr>
      <vt:lpstr>Aanpak van de Oleander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Hans Smit</dc:creator>
  <cp:lastModifiedBy>Lisanne Elzes</cp:lastModifiedBy>
  <cp:revision>37</cp:revision>
  <dcterms:created xsi:type="dcterms:W3CDTF">2012-07-30T23:35:21Z</dcterms:created>
  <dcterms:modified xsi:type="dcterms:W3CDTF">2016-09-22T08:54:25Z</dcterms:modified>
</cp:coreProperties>
</file>